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Ae+qkj4cxuCWBYdwaLjPT7vL3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d9a89436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3d9a89436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d9a894363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23d9a894363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d9a89436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23d9a89436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d9a89436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3d9a89436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d9a894363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3d9a89436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d9a894363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3d9a894363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Felipe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Felipe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Felipe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3d9a89436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23d9a89436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d9a89436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3d9a89436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d9a894363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3d9a894363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3d9a89436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23d9a89436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F/G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F/G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F/G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F/G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F/G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d9a89436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3d9a89436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ctrTitle"/>
          </p:nvPr>
        </p:nvSpPr>
        <p:spPr>
          <a:xfrm>
            <a:off x="311700" y="2041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7A"/>
              </a:buClr>
              <a:buSzPts val="3600"/>
              <a:buFont typeface="Avenir"/>
              <a:buNone/>
              <a:defRPr sz="3600">
                <a:solidFill>
                  <a:srgbClr val="22577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venir"/>
              <a:buNone/>
              <a:defRPr sz="5200"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venir"/>
              <a:buNone/>
              <a:defRPr sz="5200"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venir"/>
              <a:buNone/>
              <a:defRPr sz="5200"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venir"/>
              <a:buNone/>
              <a:defRPr sz="5200"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venir"/>
              <a:buNone/>
              <a:defRPr sz="5200"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venir"/>
              <a:buNone/>
              <a:defRPr sz="5200"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venir"/>
              <a:buNone/>
              <a:defRPr sz="5200"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venir"/>
              <a:buNone/>
              <a:defRPr sz="5200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sz="2800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2">
            <a:alphaModFix/>
          </a:blip>
          <a:srcRect b="0" l="0" r="0" t="90025"/>
          <a:stretch/>
        </p:blipFill>
        <p:spPr>
          <a:xfrm>
            <a:off x="0" y="4632750"/>
            <a:ext cx="9144000" cy="51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22577A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 b="159" l="0" r="0" t="89908"/>
          <a:stretch/>
        </p:blipFill>
        <p:spPr>
          <a:xfrm>
            <a:off x="0" y="4632750"/>
            <a:ext cx="9144000" cy="51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FFF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venir"/>
              <a:buNone/>
              <a:defRPr sz="3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venir"/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venir"/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venir"/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venir"/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venir"/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venir"/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venir"/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venir"/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0" name="Google Shape;2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○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■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●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○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■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●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Char char="○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venir"/>
              <a:buChar char="■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1" name="Google Shape;2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 b="0" l="0" r="0" t="90025"/>
          <a:stretch/>
        </p:blipFill>
        <p:spPr>
          <a:xfrm>
            <a:off x="0" y="4632750"/>
            <a:ext cx="9144000" cy="51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22577A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●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○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■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●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○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■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●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○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Avenir"/>
              <a:buChar char="■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6" name="Google Shape;26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●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○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■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●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○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■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●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○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Avenir"/>
              <a:buChar char="■"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7" name="Google Shape;2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2">
            <a:alphaModFix/>
          </a:blip>
          <a:srcRect b="159" l="0" r="0" t="89908"/>
          <a:stretch/>
        </p:blipFill>
        <p:spPr>
          <a:xfrm>
            <a:off x="0" y="4632750"/>
            <a:ext cx="9144000" cy="51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venir"/>
              <a:buNone/>
              <a:defRPr sz="36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27"/>
          <p:cNvPicPr preferRelativeResize="0"/>
          <p:nvPr/>
        </p:nvPicPr>
        <p:blipFill rotWithShape="1">
          <a:blip r:embed="rId2">
            <a:alphaModFix/>
          </a:blip>
          <a:srcRect b="0" l="0" r="0" t="90025"/>
          <a:stretch/>
        </p:blipFill>
        <p:spPr>
          <a:xfrm>
            <a:off x="0" y="4632750"/>
            <a:ext cx="9144000" cy="51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22577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  <a:defRPr sz="2400">
                <a:latin typeface="Avenir"/>
                <a:ea typeface="Avenir"/>
                <a:cs typeface="Avenir"/>
                <a:sym typeface="Aveni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  <a:defRPr sz="2400">
                <a:latin typeface="Avenir"/>
                <a:ea typeface="Avenir"/>
                <a:cs typeface="Avenir"/>
                <a:sym typeface="Aveni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  <a:defRPr sz="2400">
                <a:latin typeface="Avenir"/>
                <a:ea typeface="Avenir"/>
                <a:cs typeface="Avenir"/>
                <a:sym typeface="Aveni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  <a:defRPr sz="2400">
                <a:latin typeface="Avenir"/>
                <a:ea typeface="Avenir"/>
                <a:cs typeface="Avenir"/>
                <a:sym typeface="Aveni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  <a:defRPr sz="2400">
                <a:latin typeface="Avenir"/>
                <a:ea typeface="Avenir"/>
                <a:cs typeface="Avenir"/>
                <a:sym typeface="Aveni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  <a:defRPr sz="2400">
                <a:latin typeface="Avenir"/>
                <a:ea typeface="Avenir"/>
                <a:cs typeface="Avenir"/>
                <a:sym typeface="Aveni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  <a:defRPr sz="2400">
                <a:latin typeface="Avenir"/>
                <a:ea typeface="Avenir"/>
                <a:cs typeface="Avenir"/>
                <a:sym typeface="Aveni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  <a:defRPr sz="2400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●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○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■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●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○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■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●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○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venir"/>
              <a:buChar char="■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 b="159" l="0" r="0" t="89908"/>
          <a:stretch/>
        </p:blipFill>
        <p:spPr>
          <a:xfrm>
            <a:off x="0" y="4632750"/>
            <a:ext cx="9144000" cy="51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22577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159" l="0" r="0" t="89908"/>
          <a:stretch/>
        </p:blipFill>
        <p:spPr>
          <a:xfrm>
            <a:off x="0" y="4632750"/>
            <a:ext cx="9144000" cy="51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22577A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venir"/>
              <a:buNone/>
              <a:defRPr sz="120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venir"/>
              <a:buNone/>
              <a:defRPr sz="12000"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venir"/>
              <a:buNone/>
              <a:defRPr sz="12000"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venir"/>
              <a:buNone/>
              <a:defRPr sz="12000"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venir"/>
              <a:buNone/>
              <a:defRPr sz="12000"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venir"/>
              <a:buNone/>
              <a:defRPr sz="12000"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venir"/>
              <a:buNone/>
              <a:defRPr sz="12000"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venir"/>
              <a:buNone/>
              <a:defRPr sz="12000"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venir"/>
              <a:buNone/>
              <a:defRPr sz="120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venir"/>
              <a:buChar char="○"/>
              <a:defRPr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venir"/>
              <a:buChar char="■"/>
              <a:defRPr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venir"/>
              <a:buChar char="○"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venir"/>
              <a:buChar char="■"/>
              <a:defRPr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venir"/>
              <a:buChar char="○"/>
              <a:defRPr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venir"/>
              <a:buChar char="■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44" name="Google Shape;4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30"/>
          <p:cNvPicPr preferRelativeResize="0"/>
          <p:nvPr/>
        </p:nvPicPr>
        <p:blipFill rotWithShape="1">
          <a:blip r:embed="rId2">
            <a:alphaModFix/>
          </a:blip>
          <a:srcRect b="159" l="0" r="0" t="89908"/>
          <a:stretch/>
        </p:blipFill>
        <p:spPr>
          <a:xfrm>
            <a:off x="0" y="4632750"/>
            <a:ext cx="9144000" cy="51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22577A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31"/>
          <p:cNvPicPr preferRelativeResize="0"/>
          <p:nvPr/>
        </p:nvPicPr>
        <p:blipFill rotWithShape="1">
          <a:blip r:embed="rId2">
            <a:alphaModFix/>
          </a:blip>
          <a:srcRect b="159" l="0" r="0" t="89908"/>
          <a:stretch/>
        </p:blipFill>
        <p:spPr>
          <a:xfrm>
            <a:off x="0" y="4632750"/>
            <a:ext cx="9144000" cy="51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utm.utoronto.ca/campus-master-plan/media/30/download?inline=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type="ctrTitle"/>
          </p:nvPr>
        </p:nvSpPr>
        <p:spPr>
          <a:xfrm>
            <a:off x="311700" y="2041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STUDENT CENTRE EXPANSION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d9a894363_0_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EXPANSION PLANS (⅓)</a:t>
            </a:r>
            <a:endParaRPr/>
          </a:p>
        </p:txBody>
      </p:sp>
      <p:sp>
        <p:nvSpPr>
          <p:cNvPr id="105" name="Google Shape;105;g23d9a894363_0_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Blind Duck Pub Expansion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Multipurpose Space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Advocacy/Society Space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Multifaith/Prayer Space -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Space (Social/Study)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Individual study group spaces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Selling Space (Board Game Cafe?)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Rental Space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Pharmacy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Dental Office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Larger Convenience Store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d9a894363_0_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EXPANSION PLANS (⅔)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11" name="Google Shape;111;g23d9a894363_0_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Accessibility (new elevators, 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Sustainability Centre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Recycling center (books, pens, batteries,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Charging ports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Nap room/resting zone (bean bags, futons - challenges managing)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Decompression space/meditation room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centre expansion - with kitchen/tv for workshops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event space (big/medium/small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UTMSU staff offices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Sports/Concert/Big events screening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Textbook exchange/library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d9a894363_0_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EXPANSION PLANS (3/3)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17" name="Google Shape;117;g23d9a894363_0_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Arcade space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Childcare centre (maybe for pets)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Larger bus stop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3d9a894363_2_0"/>
          <p:cNvPicPr preferRelativeResize="0"/>
          <p:nvPr/>
        </p:nvPicPr>
        <p:blipFill rotWithShape="1">
          <a:blip r:embed="rId3">
            <a:alphaModFix/>
          </a:blip>
          <a:srcRect b="13925" l="0" r="10305" t="0"/>
          <a:stretch/>
        </p:blipFill>
        <p:spPr>
          <a:xfrm>
            <a:off x="1626425" y="445025"/>
            <a:ext cx="5807327" cy="41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d9a894363_0_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TOP PRIORITIES</a:t>
            </a:r>
            <a:endParaRPr/>
          </a:p>
        </p:txBody>
      </p:sp>
      <p:sp>
        <p:nvSpPr>
          <p:cNvPr id="128" name="Google Shape;128;g23d9a894363_0_1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Pub Expansion and Renovation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Arcade (Social Space)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Quiet Resting/Study Areas for students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Food Centre Expansion to include a community kitchen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d9a894363_0_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OTHER PRIORITIES</a:t>
            </a:r>
            <a:endParaRPr/>
          </a:p>
        </p:txBody>
      </p:sp>
      <p:sp>
        <p:nvSpPr>
          <p:cNvPr id="134" name="Google Shape;134;g23d9a894363_0_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Multifaith Space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Campus Groups Multipurpose Rooms for events and meetings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Overall building accessibility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Elevator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washrooms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Proper entrances with accessibility buttons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REFERENDUM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SC EXPANSION REFERENDUM</a:t>
            </a:r>
            <a:endParaRPr/>
          </a:p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vote to ask the membership (UTM Students) for something, in this case a levy fee implementation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Plan/Question*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Question</a:t>
            </a:r>
            <a:r>
              <a:rPr lang="en"/>
              <a:t>: </a:t>
            </a:r>
            <a:r>
              <a:rPr i="1" lang="en"/>
              <a:t>Are you in favour of the implementation of a Student Centre Expansion Levy Fee of $_____ (per student per semester) for the first three (3) years or until the building opens, and an increased of the levy to $_____ (per student per semester) until the completion of mortgage payments? </a:t>
            </a:r>
            <a:endParaRPr i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/>
              <a:t>*subject to change</a:t>
            </a:r>
            <a:endParaRPr i="1" sz="1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DATES </a:t>
            </a:r>
            <a:endParaRPr/>
          </a:p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 Period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Organizing meeting with Campus Groups - TBD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September 20 - Student Centre Expansion Workshop with the University *tentative*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Referendum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October 9 to 13 - Reading Week &amp; Planning Period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October 16 to 26 - Campaigning Period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October 18 - SC Expansion Forum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October 24 to 26 - Voting Days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REFERENDUM BUDGET</a:t>
            </a:r>
            <a:endParaRPr/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$2,000.00 - Printed Campaign Materials</a:t>
            </a:r>
            <a:endParaRPr i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$4,000.00 - General Outreach &amp; Events</a:t>
            </a:r>
            <a:endParaRPr i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$7,000.00 - </a:t>
            </a:r>
            <a:r>
              <a:rPr b="1" i="1" lang="en"/>
              <a:t>SC Expansion Fund for Campus Groups</a:t>
            </a:r>
            <a:endParaRPr b="1" i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$1,000.00 - Social Media/Virtual Promotion and Advertisement </a:t>
            </a:r>
            <a:endParaRPr i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u="sng"/>
              <a:t>$1,000.00 </a:t>
            </a:r>
            <a:r>
              <a:rPr i="1" lang="en"/>
              <a:t>- Miscellaneous spending</a:t>
            </a:r>
            <a:endParaRPr i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$15,000.00 - TOTAL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d9a894363_0_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STUDENT CENTRE EXPANSION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d9a894363_0_1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FINAL THOUGHTS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d9a894363_0_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FINAL THOUGHTS</a:t>
            </a:r>
            <a:endParaRPr/>
          </a:p>
        </p:txBody>
      </p:sp>
      <p:sp>
        <p:nvSpPr>
          <p:cNvPr id="168" name="Google Shape;168;g23d9a894363_0_175"/>
          <p:cNvSpPr txBox="1"/>
          <p:nvPr>
            <p:ph idx="1" type="body"/>
          </p:nvPr>
        </p:nvSpPr>
        <p:spPr>
          <a:xfrm>
            <a:off x="245000" y="15156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a historic moment for the UTM student population, and for the campus: we get to build our own building!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voice matters!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d9a894363_0_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STUDENT CENTRE EXPANSION</a:t>
            </a:r>
            <a:endParaRPr/>
          </a:p>
        </p:txBody>
      </p:sp>
      <p:sp>
        <p:nvSpPr>
          <p:cNvPr id="64" name="Google Shape;64;g23d9a894363_0_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Last expansion was in 1999 (for around 6500 students)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Expansion time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 1 - Referendum and planning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 2 - Planning and beginning of construction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 3 - Continued construction and opening of the new centre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Students-funded expansion fees Plan (at cost of $10 million)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 1 to 3 (lowered) - $10 per session per student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Year 4 until paid in full (full) - $30 per session per student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Commitment from the University of 0.5c to every $1 raised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UTM MASTER PLAN - EXPANSION</a:t>
            </a:r>
            <a:endParaRPr/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of </a:t>
            </a:r>
            <a:r>
              <a:rPr lang="en" u="sng">
                <a:solidFill>
                  <a:schemeClr val="hlink"/>
                </a:solidFill>
                <a:hlinkClick r:id="rId3"/>
              </a:rPr>
              <a:t>UTM Master Plan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 to develop and expand campus in the next couple of years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Stages of Expansion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North Expansion/Renovation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Pub &amp; Current Student Centre Renovation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Replacing the Annex Expansion (6 floor new building with a link to SC)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between 10 to 15 million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UTM MASTER PLAN - EXPANSION</a:t>
            </a:r>
            <a:endParaRPr/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2639" y="1159550"/>
            <a:ext cx="3318725" cy="336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UTM MASTER PLAN - EXPANSION</a:t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 rotWithShape="1">
          <a:blip r:embed="rId3">
            <a:alphaModFix/>
          </a:blip>
          <a:srcRect b="19852" l="0" r="0" t="0"/>
          <a:stretch/>
        </p:blipFill>
        <p:spPr>
          <a:xfrm>
            <a:off x="1237913" y="1233625"/>
            <a:ext cx="6668175" cy="30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UTM MASTER PLAN - EXPANSION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50325" l="0" r="0" t="0"/>
          <a:stretch/>
        </p:blipFill>
        <p:spPr>
          <a:xfrm>
            <a:off x="1702275" y="1402950"/>
            <a:ext cx="5739451" cy="293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UTM MASTER PLAN - EXPANSION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49397"/>
          <a:stretch/>
        </p:blipFill>
        <p:spPr>
          <a:xfrm>
            <a:off x="1428788" y="1282325"/>
            <a:ext cx="6286429" cy="327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d9a894363_0_8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STUDENT FEEDBACK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